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68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0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42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94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1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385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88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8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8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8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9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84958-F490-4582-BA41-94F49CB66C83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0EC2D-00E6-4778-A5C6-584908725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Волнуйтесь без стресса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94908"/>
            <a:ext cx="9144000" cy="962891"/>
          </a:xfrm>
        </p:spPr>
        <p:txBody>
          <a:bodyPr/>
          <a:lstStyle/>
          <a:p>
            <a:r>
              <a:rPr lang="ru-RU" b="1" dirty="0" smtClean="0"/>
              <a:t>                                      Наталия Геннадьевна Маркосян,</a:t>
            </a:r>
          </a:p>
          <a:p>
            <a:r>
              <a:rPr lang="ru-RU" b="1" dirty="0" smtClean="0"/>
              <a:t>                                                 педагог-психолог МОУ Гимназии №16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4053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остояние кота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7" y="2185987"/>
            <a:ext cx="2143125" cy="2486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782" y="2185987"/>
            <a:ext cx="2286000" cy="2486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692" y="2185987"/>
            <a:ext cx="2687782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1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Формы проявления тревоги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/>
              <a:t>П……. </a:t>
            </a:r>
          </a:p>
          <a:p>
            <a:pPr marL="0" indent="0">
              <a:buNone/>
            </a:pPr>
            <a:r>
              <a:rPr lang="ru-RU" sz="3200" b="1" dirty="0" smtClean="0"/>
              <a:t>У……. </a:t>
            </a:r>
          </a:p>
          <a:p>
            <a:pPr marL="0" indent="0">
              <a:buNone/>
            </a:pPr>
            <a:r>
              <a:rPr lang="ru-RU" sz="3200" b="1" dirty="0" smtClean="0"/>
              <a:t>С…….. </a:t>
            </a:r>
          </a:p>
          <a:p>
            <a:pPr marL="0" indent="0">
              <a:buNone/>
            </a:pPr>
            <a:r>
              <a:rPr lang="ru-RU" sz="3200" b="1" dirty="0" smtClean="0"/>
              <a:t>И…….. </a:t>
            </a:r>
          </a:p>
          <a:p>
            <a:pPr marL="0" indent="0">
              <a:buNone/>
            </a:pPr>
            <a:r>
              <a:rPr lang="ru-RU" sz="3200" b="1" dirty="0" smtClean="0"/>
              <a:t>Тревога</a:t>
            </a:r>
          </a:p>
          <a:p>
            <a:pPr marL="0" indent="0">
              <a:buNone/>
            </a:pPr>
            <a:r>
              <a:rPr lang="ru-RU" sz="3200" b="1" dirty="0" smtClean="0"/>
              <a:t>О…… </a:t>
            </a:r>
          </a:p>
          <a:p>
            <a:pPr marL="0" indent="0">
              <a:buNone/>
            </a:pPr>
            <a:r>
              <a:rPr lang="ru-RU" sz="3200" b="1" dirty="0" smtClean="0"/>
              <a:t>Б…….. </a:t>
            </a:r>
          </a:p>
          <a:p>
            <a:pPr marL="0" indent="0">
              <a:buNone/>
            </a:pPr>
            <a:r>
              <a:rPr lang="ru-RU" sz="3200" b="1" dirty="0" smtClean="0"/>
              <a:t>В………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52163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Расслабление – это противоядие к тревожности</a:t>
            </a:r>
            <a:br>
              <a:rPr lang="ru-RU" sz="2800" b="1" dirty="0" smtClean="0"/>
            </a:br>
            <a:r>
              <a:rPr lang="ru-RU" sz="2400" b="1" dirty="0" smtClean="0"/>
              <a:t>8 упражнений на расслабление (по Джекобсону)  (всё повторяем по 3-5 раз)</a:t>
            </a:r>
            <a:br>
              <a:rPr lang="ru-RU" sz="2400" b="1" dirty="0" smtClean="0"/>
            </a:br>
            <a:r>
              <a:rPr lang="ru-RU" sz="2400" b="1" dirty="0" smtClean="0"/>
              <a:t>С напряжением – вдох, Расслабление – на выдохе. </a:t>
            </a:r>
            <a:br>
              <a:rPr lang="ru-RU" sz="2400" b="1" dirty="0" smtClean="0"/>
            </a:br>
            <a:r>
              <a:rPr lang="ru-RU" sz="2400" b="1" dirty="0" smtClean="0"/>
              <a:t>Важно, чтобы вдох был коротким, а выдох длиннее.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1 упражнение «Кулачки»</a:t>
            </a:r>
          </a:p>
          <a:p>
            <a:pPr marL="0" indent="0">
              <a:buNone/>
            </a:pPr>
            <a:r>
              <a:rPr lang="ru-RU" b="1" dirty="0" smtClean="0"/>
              <a:t>Сжали кисти рук в кулачки максимально на вдохе, на выдохе разжали.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2 упражнение «Тяни»</a:t>
            </a:r>
          </a:p>
          <a:p>
            <a:pPr marL="0" indent="0">
              <a:buNone/>
            </a:pPr>
            <a:r>
              <a:rPr lang="ru-RU" b="1" dirty="0" smtClean="0"/>
              <a:t>Вытянуть руки до противоположной стены максимально на вдохе, на выдохе – опустили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3 упражнение «Бабочка»</a:t>
            </a:r>
          </a:p>
          <a:p>
            <a:pPr marL="0" indent="0">
              <a:buNone/>
            </a:pPr>
            <a:r>
              <a:rPr lang="ru-RU" b="1" dirty="0" smtClean="0"/>
              <a:t>Свести лопатки на вдохе, как будто бабочка сложила крылышки,</a:t>
            </a:r>
          </a:p>
          <a:p>
            <a:pPr marL="0" indent="0">
              <a:buNone/>
            </a:pPr>
            <a:r>
              <a:rPr lang="ru-RU" b="1" dirty="0" smtClean="0"/>
              <a:t>на выдохе развести лопатки, как будто бабочка расправила крылышки</a:t>
            </a:r>
          </a:p>
          <a:p>
            <a:r>
              <a:rPr lang="ru-RU" b="1" dirty="0" smtClean="0"/>
              <a:t>4 упражнение «Черепаха»</a:t>
            </a:r>
          </a:p>
          <a:p>
            <a:pPr marL="0" indent="0">
              <a:buNone/>
            </a:pPr>
            <a:r>
              <a:rPr lang="ru-RU" b="1" dirty="0" smtClean="0"/>
              <a:t>Поднимаем плечи к ушам, как будто черепаха спрятала голову в панцирь.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2229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54182" y="706438"/>
            <a:ext cx="11263744" cy="54705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5, 6 упражнения «Пяточки»</a:t>
            </a:r>
          </a:p>
          <a:p>
            <a:pPr marL="0" indent="0">
              <a:buNone/>
            </a:pPr>
            <a:r>
              <a:rPr lang="ru-RU" b="1" dirty="0" smtClean="0"/>
              <a:t>Сядьте удобно. Носки ног максимально подтянуть к коленам и показать пяточки – на вдохе и на выдохе – опустить</a:t>
            </a:r>
          </a:p>
          <a:p>
            <a:pPr marL="0" indent="0">
              <a:buNone/>
            </a:pPr>
            <a:r>
              <a:rPr lang="ru-RU" b="1" dirty="0" smtClean="0"/>
              <a:t>Теперь наоборот: пятки подтянуть к икроножным мышцам – на вдохе и на выдохе – отпустить. У кого получается выдох длиннее вдоха – это очень хорошо!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7 упражнение «Бяка-бука»</a:t>
            </a:r>
          </a:p>
          <a:p>
            <a:pPr marL="0" indent="0">
              <a:buNone/>
            </a:pPr>
            <a:r>
              <a:rPr lang="ru-RU" b="1" dirty="0" smtClean="0"/>
              <a:t>Наморщить лоб, нос, свести глаза к переносице – на вдохе, на выдохе</a:t>
            </a:r>
          </a:p>
          <a:p>
            <a:pPr marL="0" indent="0">
              <a:buNone/>
            </a:pPr>
            <a:r>
              <a:rPr lang="ru-RU" b="1" dirty="0" smtClean="0"/>
              <a:t>Вернуться в обратное положение – на выдохе.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/>
              <a:t>8 упражнение «Буратино» хорошо использовать перед тем, как вам нужно что-то говорить, выступать. Оно снимает напряжение с языка, рта.</a:t>
            </a:r>
          </a:p>
          <a:p>
            <a:pPr marL="0" indent="0">
              <a:buNone/>
            </a:pPr>
            <a:r>
              <a:rPr lang="ru-RU" b="1" dirty="0" smtClean="0"/>
              <a:t>На вдохе – улыбнуться максимально широко как Буратино</a:t>
            </a:r>
          </a:p>
          <a:p>
            <a:pPr marL="0" indent="0">
              <a:buNone/>
            </a:pPr>
            <a:r>
              <a:rPr lang="ru-RU" b="1" dirty="0" smtClean="0"/>
              <a:t>На выдохе проговариваем звуки «У – </a:t>
            </a:r>
            <a:r>
              <a:rPr lang="ru-RU" b="1" dirty="0" err="1" smtClean="0"/>
              <a:t>тю</a:t>
            </a:r>
            <a:r>
              <a:rPr lang="ru-RU" b="1" dirty="0" smtClean="0"/>
              <a:t> –</a:t>
            </a:r>
            <a:r>
              <a:rPr lang="ru-RU" b="1" dirty="0" err="1" smtClean="0"/>
              <a:t>тю</a:t>
            </a:r>
            <a:r>
              <a:rPr lang="ru-RU" b="1" dirty="0" smtClean="0"/>
              <a:t> – </a:t>
            </a:r>
            <a:r>
              <a:rPr lang="ru-RU" b="1" dirty="0" err="1" smtClean="0"/>
              <a:t>тю</a:t>
            </a:r>
            <a:r>
              <a:rPr lang="ru-RU" b="1" dirty="0" smtClean="0"/>
              <a:t> – </a:t>
            </a:r>
            <a:r>
              <a:rPr lang="ru-RU" b="1" dirty="0" err="1" smtClean="0"/>
              <a:t>тю</a:t>
            </a:r>
            <a:r>
              <a:rPr lang="ru-RU" b="1" dirty="0" smtClean="0"/>
              <a:t> – </a:t>
            </a:r>
            <a:r>
              <a:rPr lang="ru-RU" b="1" dirty="0" err="1" smtClean="0"/>
              <a:t>тю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9854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ПЕТЛЯ ОБРАТНОЙ СВЯЗИ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825625"/>
            <a:ext cx="11000509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800" b="1" dirty="0"/>
              <a:t> </a:t>
            </a:r>
            <a:r>
              <a:rPr lang="ru-RU" sz="4800" b="1" dirty="0" smtClean="0"/>
              <a:t>Поведение             мысли             чувства</a:t>
            </a:r>
          </a:p>
          <a:p>
            <a:pPr marL="0" indent="0">
              <a:buNone/>
            </a:pPr>
            <a:endParaRPr lang="ru-RU" sz="4800" b="1" dirty="0" smtClean="0"/>
          </a:p>
          <a:p>
            <a:pPr marL="0" indent="0">
              <a:buNone/>
            </a:pPr>
            <a:r>
              <a:rPr lang="ru-RU" sz="4800" b="1" dirty="0" smtClean="0"/>
              <a:t>Поведение отражает наши мысли и чувства </a:t>
            </a:r>
          </a:p>
          <a:p>
            <a:pPr marL="0" indent="0">
              <a:buNone/>
            </a:pPr>
            <a:r>
              <a:rPr lang="ru-RU" sz="4800" b="1" dirty="0"/>
              <a:t>Д</a:t>
            </a:r>
            <a:r>
              <a:rPr lang="ru-RU" sz="4800" b="1" dirty="0" smtClean="0"/>
              <a:t>ействия влияют на наши мысли и чувства </a:t>
            </a:r>
            <a:endParaRPr lang="ru-RU" sz="48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334000" y="2757055"/>
            <a:ext cx="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войная стрелка влево/вправо 6"/>
          <p:cNvSpPr/>
          <p:nvPr/>
        </p:nvSpPr>
        <p:spPr>
          <a:xfrm>
            <a:off x="6858000" y="2475805"/>
            <a:ext cx="1399309" cy="44334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7356764" y="2743200"/>
            <a:ext cx="4571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7356764" y="2743200"/>
            <a:ext cx="4571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лево/вправо 10"/>
          <p:cNvSpPr/>
          <p:nvPr/>
        </p:nvSpPr>
        <p:spPr>
          <a:xfrm flipV="1">
            <a:off x="7356764" y="2697478"/>
            <a:ext cx="4571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3089564" y="3505200"/>
            <a:ext cx="83127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3588327" y="2475805"/>
            <a:ext cx="1399309" cy="44334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3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помочь ребенку выработать модель поведения неагрессивного типа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1.	Активная работа над личностью.</a:t>
            </a:r>
          </a:p>
          <a:p>
            <a:pPr marL="0" indent="0">
              <a:buNone/>
            </a:pPr>
            <a:r>
              <a:rPr lang="ru-RU" b="1" dirty="0" smtClean="0"/>
              <a:t>На листке напишите свои сильные стороны, те, которые помогают в жизни и слабые, которые мешают. </a:t>
            </a:r>
            <a:r>
              <a:rPr lang="ru-RU" b="1" dirty="0"/>
              <a:t>Р</a:t>
            </a:r>
            <a:r>
              <a:rPr lang="ru-RU" b="1" dirty="0" smtClean="0"/>
              <a:t>азвиваем антиподы вашим слабым сторонам, например, открытость – закрытость. </a:t>
            </a:r>
          </a:p>
          <a:p>
            <a:pPr marL="0" indent="0">
              <a:buNone/>
            </a:pPr>
            <a:r>
              <a:rPr lang="ru-RU" b="1" dirty="0" smtClean="0"/>
              <a:t>2.	Увлечения и хобби. </a:t>
            </a:r>
          </a:p>
          <a:p>
            <a:pPr marL="0" indent="0">
              <a:buNone/>
            </a:pPr>
            <a:r>
              <a:rPr lang="ru-RU" b="1" dirty="0" smtClean="0"/>
              <a:t>Нужно попробовать себя везде для того, чтобы найти ту область, где можно быть успешным, проявить свои способности.</a:t>
            </a:r>
          </a:p>
          <a:p>
            <a:pPr marL="514350" indent="-514350">
              <a:buAutoNum type="arabicPeriod" startAt="3"/>
            </a:pPr>
            <a:r>
              <a:rPr lang="ru-RU" b="1" dirty="0" smtClean="0"/>
              <a:t>Преодоление страха самовыражения.</a:t>
            </a:r>
          </a:p>
          <a:p>
            <a:pPr marL="0" indent="0">
              <a:buNone/>
            </a:pPr>
            <a:r>
              <a:rPr lang="ru-RU" b="1" dirty="0" smtClean="0"/>
              <a:t>Занятия в театральной студии снимают страх перед самим собой, социальную тревогу, отреагируют эмоции и развивают коммуникативные навыки.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0225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37309" y="498475"/>
            <a:ext cx="10958945" cy="56784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4.	Нужен хороший взрослый друг – «Значимый взрослый».</a:t>
            </a:r>
          </a:p>
          <a:p>
            <a:pPr marL="0" indent="0">
              <a:buNone/>
            </a:pPr>
            <a:r>
              <a:rPr lang="ru-RU" b="1" dirty="0" smtClean="0"/>
              <a:t>Который всегда выслушает и поддержит, даст хороший жизненный совет. Общаться с тем, кому можно довериться. ЧИТАТЬ! Читать и обсуждать! </a:t>
            </a:r>
          </a:p>
          <a:p>
            <a:pPr marL="0" indent="0">
              <a:buNone/>
            </a:pPr>
            <a:r>
              <a:rPr lang="ru-RU" b="1" dirty="0" smtClean="0"/>
              <a:t>5.	Эмоциональные поглаживания.</a:t>
            </a:r>
          </a:p>
          <a:p>
            <a:pPr marL="0" indent="0">
              <a:buNone/>
            </a:pPr>
            <a:r>
              <a:rPr lang="ru-RU" b="1" dirty="0" smtClean="0"/>
              <a:t>Используем искренние комплименты, объятия, одобрения, похвалу – это лечебный бальзам для нивелирования проблемы.</a:t>
            </a:r>
          </a:p>
          <a:p>
            <a:pPr marL="0" indent="0">
              <a:buNone/>
            </a:pPr>
            <a:r>
              <a:rPr lang="ru-RU" b="1" dirty="0" smtClean="0"/>
              <a:t> 6.	Здоровый образ жизни.</a:t>
            </a:r>
          </a:p>
          <a:p>
            <a:pPr marL="0" indent="0">
              <a:buNone/>
            </a:pPr>
            <a:r>
              <a:rPr lang="ru-RU" b="1" dirty="0" smtClean="0"/>
              <a:t>Поведение подростка – мощный сигнал о том, что образ жизни нужно менять. Высыпайтесь. Питайтесь правильно всей семьей. Свободное время и выходные дни для активных занятий и спорта.</a:t>
            </a:r>
          </a:p>
          <a:p>
            <a:pPr marL="0" indent="0">
              <a:buNone/>
            </a:pPr>
            <a:r>
              <a:rPr lang="ru-RU" b="1" dirty="0" smtClean="0"/>
              <a:t>7.	Выход эмоциям.</a:t>
            </a:r>
          </a:p>
          <a:p>
            <a:pPr marL="0" indent="0">
              <a:buNone/>
            </a:pPr>
            <a:r>
              <a:rPr lang="ru-RU" b="1" dirty="0" smtClean="0"/>
              <a:t>За деструктивными действиями всегда прячется отчаяние. Выйдите в общении с подростком на доверие. 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29702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210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 работать с тревожным ребенком и как сформировать у подростка навык эмоциональной </a:t>
            </a:r>
            <a:r>
              <a:rPr lang="ru-RU" b="1" dirty="0" err="1" smtClean="0"/>
              <a:t>саморегуляции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75163"/>
            <a:ext cx="10515600" cy="4001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/>
              <a:t>Эмоциональная </a:t>
            </a:r>
            <a:r>
              <a:rPr lang="ru-RU" sz="3200" b="1" dirty="0" err="1" smtClean="0"/>
              <a:t>саморегуляция</a:t>
            </a:r>
            <a:r>
              <a:rPr lang="ru-RU" sz="3200" b="1" dirty="0" smtClean="0"/>
              <a:t> (ЭС) – </a:t>
            </a:r>
            <a:r>
              <a:rPr lang="ru-RU" sz="3200" b="1" u="sng" dirty="0" smtClean="0"/>
              <a:t>способность эмоционально реагировать на жизненные события социально приемлемым образом, </a:t>
            </a:r>
            <a:r>
              <a:rPr lang="ru-RU" sz="3200" b="1" dirty="0" smtClean="0"/>
              <a:t>сохраняя достаточную гибкость, чтобы допускать спонтанные реакции, но откладывать их в случае необходимости.</a:t>
            </a:r>
          </a:p>
          <a:p>
            <a:pPr marL="0" indent="0">
              <a:buNone/>
            </a:pPr>
            <a:r>
              <a:rPr lang="ru-RU" sz="3200" b="1" dirty="0" smtClean="0"/>
              <a:t>Регуляция эмоций – это </a:t>
            </a:r>
            <a:r>
              <a:rPr lang="ru-RU" sz="3200" b="1" u="sng" dirty="0" smtClean="0"/>
              <a:t>осознание своих эмоциональных переживаний</a:t>
            </a:r>
            <a:r>
              <a:rPr lang="ru-RU" sz="3200" b="1" dirty="0" smtClean="0"/>
              <a:t> </a:t>
            </a:r>
            <a:r>
              <a:rPr lang="ru-RU" sz="3200" b="1" u="sng" dirty="0" smtClean="0"/>
              <a:t>и их </a:t>
            </a:r>
            <a:r>
              <a:rPr lang="ru-RU" sz="3200" b="1" dirty="0" smtClean="0"/>
              <a:t>биологически и социально целесообразное </a:t>
            </a:r>
            <a:r>
              <a:rPr lang="ru-RU" sz="3200" b="1" u="sng" dirty="0" smtClean="0"/>
              <a:t>использование для достижения цели и удовлетворения потребности.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877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/>
              <a:t>Р</a:t>
            </a:r>
            <a:r>
              <a:rPr lang="ru-RU" b="1" smtClean="0"/>
              <a:t>абота </a:t>
            </a:r>
            <a:r>
              <a:rPr lang="ru-RU" b="1" dirty="0" smtClean="0"/>
              <a:t>с тревожным ребенком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1. Рисунок «Я в лучах солнца». Нарисуй круг, в центре напиши букву «Я». Нарисуй лучи и напиши на них свои положительные качества. Часто это упражнение дается очень трудно подросткам.</a:t>
            </a:r>
          </a:p>
          <a:p>
            <a:pPr marL="0" indent="0">
              <a:buNone/>
            </a:pPr>
            <a:r>
              <a:rPr lang="ru-RU" b="1" dirty="0" smtClean="0"/>
              <a:t>2. Назови и воспроизведи в воображении ситуацию, вызывающую ощущение «чувствую себя хорошо». Запомни эти чувства и представь, что ты положил их в надежное место и можешь доставать по мере необходимости.</a:t>
            </a:r>
          </a:p>
          <a:p>
            <a:pPr marL="0" indent="0">
              <a:buNone/>
            </a:pPr>
            <a:r>
              <a:rPr lang="ru-RU" b="1" dirty="0" smtClean="0"/>
              <a:t>3. Нарисовать мусорное ведро. Возможность выбросить что-то из своей жизни. Изобрази как будто оно падает из твоей руки в мусорное ведро.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778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703</Words>
  <Application>Microsoft Office PowerPoint</Application>
  <PresentationFormat>Широкоэкранный</PresentationFormat>
  <Paragraphs>61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Тема Office</vt:lpstr>
      <vt:lpstr>Волнуйтесь без стресса</vt:lpstr>
      <vt:lpstr>Формы проявления тревоги</vt:lpstr>
      <vt:lpstr>Расслабление – это противоядие к тревожности 8 упражнений на расслабление (по Джекобсону)  (всё повторяем по 3-5 раз) С напряжением – вдох, Расслабление – на выдохе.  Важно, чтобы вдох был коротким, а выдох длиннее.</vt:lpstr>
      <vt:lpstr>Презентация PowerPoint</vt:lpstr>
      <vt:lpstr>ПЕТЛЯ ОБРАТНОЙ СВЯЗИ</vt:lpstr>
      <vt:lpstr>Как помочь ребенку выработать модель поведения неагрессивного типа </vt:lpstr>
      <vt:lpstr>Презентация PowerPoint</vt:lpstr>
      <vt:lpstr>Как работать с тревожным ребенком и как сформировать у подростка навык эмоциональной саморегуляции?</vt:lpstr>
      <vt:lpstr>Работа с тревожным ребенком</vt:lpstr>
      <vt:lpstr>Состояние кота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Маркосян Наталия Геннадьевна</dc:creator>
  <cp:lastModifiedBy>Маркосян Наталия Геннадьевна</cp:lastModifiedBy>
  <cp:revision>19</cp:revision>
  <dcterms:created xsi:type="dcterms:W3CDTF">2026-04-10T13:27:20Z</dcterms:created>
  <dcterms:modified xsi:type="dcterms:W3CDTF">2026-08-18T13:09:21Z</dcterms:modified>
</cp:coreProperties>
</file>